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  <p:sldId id="265" r:id="rId14"/>
    <p:sldId id="280" r:id="rId15"/>
    <p:sldId id="266" r:id="rId16"/>
    <p:sldId id="267" r:id="rId17"/>
    <p:sldId id="268" r:id="rId18"/>
    <p:sldId id="273" r:id="rId19"/>
    <p:sldId id="269" r:id="rId20"/>
    <p:sldId id="271" r:id="rId21"/>
    <p:sldId id="270" r:id="rId22"/>
    <p:sldId id="274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5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0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1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3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014AF-F863-4EB0-BAAD-65FF7EC10AFB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9315C-A6E2-47FF-9A26-6AF7A33CB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Malware </a:t>
            </a:r>
            <a:r>
              <a:rPr lang="en-US" dirty="0" err="1" smtClean="0"/>
              <a:t>Classfication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6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of SVM with RBF Kernel using Different Feature Selection Method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43" y="1690688"/>
            <a:ext cx="7304314" cy="4869543"/>
          </a:xfrm>
        </p:spPr>
      </p:pic>
    </p:spTree>
    <p:extLst>
      <p:ext uri="{BB962C8B-B14F-4D97-AF65-F5344CB8AC3E}">
        <p14:creationId xmlns:p14="http://schemas.microsoft.com/office/powerpoint/2010/main" val="250666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0.57      0.74      0.65       379</a:t>
            </a:r>
          </a:p>
          <a:p>
            <a:r>
              <a:rPr lang="en-US" dirty="0" smtClean="0"/>
              <a:t>    Backdoor       0.37      0.67      0.48      1001</a:t>
            </a:r>
          </a:p>
          <a:p>
            <a:r>
              <a:rPr lang="en-US" dirty="0" smtClean="0"/>
              <a:t>  Downloader       0.54      0.67      0.60      1001</a:t>
            </a:r>
          </a:p>
          <a:p>
            <a:r>
              <a:rPr lang="en-US" dirty="0" smtClean="0"/>
              <a:t>     Dropper       0.26      0.78      0.38       891</a:t>
            </a:r>
          </a:p>
          <a:p>
            <a:r>
              <a:rPr lang="en-US" dirty="0" smtClean="0"/>
              <a:t>     Spyware       0.24      0.68      0.35       832</a:t>
            </a:r>
          </a:p>
          <a:p>
            <a:r>
              <a:rPr lang="en-US" dirty="0" smtClean="0"/>
              <a:t>      Trojan       0.26      0.54      0.35      1001</a:t>
            </a:r>
          </a:p>
          <a:p>
            <a:r>
              <a:rPr lang="en-US" dirty="0" smtClean="0"/>
              <a:t>       Virus       0.36      0.75      0.49       953</a:t>
            </a:r>
          </a:p>
          <a:p>
            <a:r>
              <a:rPr lang="en-US" dirty="0" smtClean="0"/>
              <a:t>       Worms       0.34      0.63      0.44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0.33      0.68      0.44      7059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0.37      0.68      0.47      7059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0.35      0.68      0.46      7059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0.39      0.68      0.47      7059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ANOVA- FDR Selected 100 Features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25625"/>
            <a:ext cx="6092412" cy="4061608"/>
          </a:xfrm>
        </p:spPr>
      </p:pic>
    </p:spTree>
    <p:extLst>
      <p:ext uri="{BB962C8B-B14F-4D97-AF65-F5344CB8AC3E}">
        <p14:creationId xmlns:p14="http://schemas.microsoft.com/office/powerpoint/2010/main" val="27411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Poly Kernel on Whole Dataset with ANOVA- FDR Selected 100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0.55      0.71      0.62       379</a:t>
            </a:r>
          </a:p>
          <a:p>
            <a:r>
              <a:rPr lang="en-US" dirty="0" smtClean="0"/>
              <a:t>    Backdoor       0.20      0.91      0.32      1001</a:t>
            </a:r>
          </a:p>
          <a:p>
            <a:r>
              <a:rPr lang="en-US" dirty="0" smtClean="0"/>
              <a:t>  Downloader       0.72      0.49      0.59      1001</a:t>
            </a:r>
          </a:p>
          <a:p>
            <a:r>
              <a:rPr lang="en-US" dirty="0" smtClean="0"/>
              <a:t>     Dropper       0.17      0.92      0.29       891</a:t>
            </a:r>
          </a:p>
          <a:p>
            <a:r>
              <a:rPr lang="en-US" dirty="0" smtClean="0"/>
              <a:t>     Spyware       0.16      0.91      0.27       832</a:t>
            </a:r>
          </a:p>
          <a:p>
            <a:r>
              <a:rPr lang="en-US" dirty="0" smtClean="0"/>
              <a:t>      Trojan       0.19      0.52      0.28      1001</a:t>
            </a:r>
          </a:p>
          <a:p>
            <a:r>
              <a:rPr lang="en-US" dirty="0" smtClean="0"/>
              <a:t>       Virus       0.70      0.40      0.51       953</a:t>
            </a:r>
          </a:p>
          <a:p>
            <a:r>
              <a:rPr lang="en-US" dirty="0" smtClean="0"/>
              <a:t>       Worms       0.41      0.43      0.42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0.23      0.65      0.34      7059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0.39      0.66      0.41      7059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0.38      0.65      0.40      7059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0.33      0.65      0.40      7059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690688"/>
            <a:ext cx="6188868" cy="4125912"/>
          </a:xfrm>
        </p:spPr>
      </p:pic>
    </p:spTree>
    <p:extLst>
      <p:ext uri="{BB962C8B-B14F-4D97-AF65-F5344CB8AC3E}">
        <p14:creationId xmlns:p14="http://schemas.microsoft.com/office/powerpoint/2010/main" val="218489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Linear Kernel on Whole Dataset with ANOVA- FDR Selected 100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precision    recall  f1-score   support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Adware       0.31      0.74      0.44       379</a:t>
            </a:r>
          </a:p>
          <a:p>
            <a:pPr marL="0" indent="0">
              <a:buNone/>
            </a:pPr>
            <a:r>
              <a:rPr lang="en-US" dirty="0" smtClean="0"/>
              <a:t>    Backdoor       0.31      0.62      0.41      1001</a:t>
            </a:r>
          </a:p>
          <a:p>
            <a:pPr marL="0" indent="0">
              <a:buNone/>
            </a:pPr>
            <a:r>
              <a:rPr lang="en-US" dirty="0" smtClean="0"/>
              <a:t>  Downloader       0.51      0.59      0.55      1001</a:t>
            </a:r>
          </a:p>
          <a:p>
            <a:pPr marL="0" indent="0">
              <a:buNone/>
            </a:pPr>
            <a:r>
              <a:rPr lang="en-US" dirty="0" smtClean="0"/>
              <a:t>     Dropper       0.22      0.79      0.35       891</a:t>
            </a:r>
          </a:p>
          <a:p>
            <a:pPr marL="0" indent="0">
              <a:buNone/>
            </a:pPr>
            <a:r>
              <a:rPr lang="en-US" dirty="0" smtClean="0"/>
              <a:t>     Spyware       0.19      0.80      0.30       832</a:t>
            </a:r>
          </a:p>
          <a:p>
            <a:pPr marL="0" indent="0">
              <a:buNone/>
            </a:pPr>
            <a:r>
              <a:rPr lang="en-US" dirty="0" smtClean="0"/>
              <a:t>      Trojan       0.23      0.58      0.33      1001</a:t>
            </a:r>
          </a:p>
          <a:p>
            <a:pPr marL="0" indent="0">
              <a:buNone/>
            </a:pPr>
            <a:r>
              <a:rPr lang="en-US" dirty="0" smtClean="0"/>
              <a:t>       Virus       0.30      0.77      0.44       953</a:t>
            </a:r>
          </a:p>
          <a:p>
            <a:pPr marL="0" indent="0">
              <a:buNone/>
            </a:pPr>
            <a:r>
              <a:rPr lang="en-US" dirty="0" smtClean="0"/>
              <a:t>       Worms       0.29      0.62      0.39      1001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0.27      0.68      0.38      7059</a:t>
            </a:r>
          </a:p>
          <a:p>
            <a:pPr marL="0" indent="0">
              <a:buNone/>
            </a:pPr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0.30      0.69      0.40      7059</a:t>
            </a:r>
          </a:p>
          <a:p>
            <a:pPr marL="0" indent="0">
              <a:buNone/>
            </a:pPr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0.30      0.68      0.40      7059</a:t>
            </a:r>
          </a:p>
          <a:p>
            <a:pPr marL="0" indent="0">
              <a:buNone/>
            </a:pPr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0.33      0.68      0.42      7059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85243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on Whole Dataset with ANOVA- FDR Selected 100 Features: AUC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precision    recall  f1-score   support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Adware       0.95      0.73      0.83       379</a:t>
            </a:r>
          </a:p>
          <a:p>
            <a:pPr marL="0" indent="0">
              <a:buNone/>
            </a:pPr>
            <a:r>
              <a:rPr lang="en-US" dirty="0" smtClean="0"/>
              <a:t>    Backdoor       0.80      0.43      0.56      1001</a:t>
            </a:r>
          </a:p>
          <a:p>
            <a:pPr marL="0" indent="0">
              <a:buNone/>
            </a:pPr>
            <a:r>
              <a:rPr lang="en-US" dirty="0" smtClean="0"/>
              <a:t>  Downloader       0.84      0.63      0.72      1001</a:t>
            </a:r>
          </a:p>
          <a:p>
            <a:pPr marL="0" indent="0">
              <a:buNone/>
            </a:pPr>
            <a:r>
              <a:rPr lang="en-US" dirty="0" smtClean="0"/>
              <a:t>     Dropper       0.74      0.34      0.47       891</a:t>
            </a:r>
          </a:p>
          <a:p>
            <a:pPr marL="0" indent="0">
              <a:buNone/>
            </a:pPr>
            <a:r>
              <a:rPr lang="en-US" dirty="0" smtClean="0"/>
              <a:t>     Spyware       0.79      0.32      0.45       832</a:t>
            </a:r>
          </a:p>
          <a:p>
            <a:pPr marL="0" indent="0">
              <a:buNone/>
            </a:pPr>
            <a:r>
              <a:rPr lang="en-US" dirty="0" smtClean="0"/>
              <a:t>      Trojan       0.68      0.21      0.32      1001</a:t>
            </a:r>
          </a:p>
          <a:p>
            <a:pPr marL="0" indent="0">
              <a:buNone/>
            </a:pPr>
            <a:r>
              <a:rPr lang="en-US" dirty="0" smtClean="0"/>
              <a:t>       Virus       0.90      0.58      0.71       953</a:t>
            </a:r>
          </a:p>
          <a:p>
            <a:pPr marL="0" indent="0">
              <a:buNone/>
            </a:pPr>
            <a:r>
              <a:rPr lang="en-US" dirty="0" smtClean="0"/>
              <a:t>       Worms       0.85      0.49      0.62      1001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0.83      0.45      0.58      7059</a:t>
            </a:r>
          </a:p>
          <a:p>
            <a:pPr marL="0" indent="0">
              <a:buNone/>
            </a:pPr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0.82      0.47      0.59      7059</a:t>
            </a:r>
          </a:p>
          <a:p>
            <a:pPr marL="0" indent="0">
              <a:buNone/>
            </a:pPr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0.81      0.45      0.57      7059</a:t>
            </a:r>
          </a:p>
          <a:p>
            <a:pPr marL="0" indent="0">
              <a:buNone/>
            </a:pPr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0.45      0.45      0.45      7059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234278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on Whole Dataset with ANOVA- FDR Selected 100 Features: F1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precision    recall  f1-score   support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Adware       0.95      0.72      0.82       379</a:t>
            </a:r>
          </a:p>
          <a:p>
            <a:pPr marL="0" indent="0">
              <a:buNone/>
            </a:pPr>
            <a:r>
              <a:rPr lang="en-US" dirty="0" smtClean="0"/>
              <a:t>    Backdoor       0.80      0.40      0.54      1001</a:t>
            </a:r>
          </a:p>
          <a:p>
            <a:pPr marL="0" indent="0">
              <a:buNone/>
            </a:pPr>
            <a:r>
              <a:rPr lang="en-US" dirty="0" smtClean="0"/>
              <a:t>  Downloader       0.83      0.59      0.69      1001</a:t>
            </a:r>
          </a:p>
          <a:p>
            <a:pPr marL="0" indent="0">
              <a:buNone/>
            </a:pPr>
            <a:r>
              <a:rPr lang="en-US" dirty="0" smtClean="0"/>
              <a:t>     Dropper       0.76      0.33      0.46       891</a:t>
            </a:r>
          </a:p>
          <a:p>
            <a:pPr marL="0" indent="0">
              <a:buNone/>
            </a:pPr>
            <a:r>
              <a:rPr lang="en-US" dirty="0" smtClean="0"/>
              <a:t>     Spyware       0.81      0.28      0.41       832</a:t>
            </a:r>
          </a:p>
          <a:p>
            <a:pPr marL="0" indent="0">
              <a:buNone/>
            </a:pPr>
            <a:r>
              <a:rPr lang="en-US" dirty="0" smtClean="0"/>
              <a:t>      Trojan       0.71      0.17      0.27      1001</a:t>
            </a:r>
          </a:p>
          <a:p>
            <a:pPr marL="0" indent="0">
              <a:buNone/>
            </a:pPr>
            <a:r>
              <a:rPr lang="en-US" dirty="0" smtClean="0"/>
              <a:t>       Virus       0.91      0.53      0.67       953</a:t>
            </a:r>
          </a:p>
          <a:p>
            <a:pPr marL="0" indent="0">
              <a:buNone/>
            </a:pPr>
            <a:r>
              <a:rPr lang="en-US" dirty="0" smtClean="0"/>
              <a:t>       Worms       0.85      0.44      0.58      1001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0.83      0.41      0.55      7059</a:t>
            </a:r>
          </a:p>
          <a:p>
            <a:pPr marL="0" indent="0">
              <a:buNone/>
            </a:pPr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0.83      0.43      0.56      7059</a:t>
            </a:r>
          </a:p>
          <a:p>
            <a:pPr marL="0" indent="0">
              <a:buNone/>
            </a:pPr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0.82      0.41      0.54      7059</a:t>
            </a:r>
          </a:p>
          <a:p>
            <a:pPr marL="0" indent="0">
              <a:buNone/>
            </a:pPr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0.41      0.41      0.41      7059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7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08222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on Whole Dataset with ANOVA- FDR Selected 100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precision    recall  f1-score   support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Adware       0.73      0.75      0.74       379</a:t>
            </a:r>
          </a:p>
          <a:p>
            <a:pPr marL="0" indent="0">
              <a:buNone/>
            </a:pPr>
            <a:r>
              <a:rPr lang="en-US" dirty="0" smtClean="0"/>
              <a:t>    Backdoor       0.49      0.51      0.50      1001</a:t>
            </a:r>
          </a:p>
          <a:p>
            <a:pPr marL="0" indent="0">
              <a:buNone/>
            </a:pPr>
            <a:r>
              <a:rPr lang="en-US" dirty="0" smtClean="0"/>
              <a:t>  Downloader       0.63      0.67      0.65      1001</a:t>
            </a:r>
          </a:p>
          <a:p>
            <a:pPr marL="0" indent="0">
              <a:buNone/>
            </a:pPr>
            <a:r>
              <a:rPr lang="en-US" dirty="0" smtClean="0"/>
              <a:t>     Dropper       0.46      0.47      0.47       891</a:t>
            </a:r>
          </a:p>
          <a:p>
            <a:pPr marL="0" indent="0">
              <a:buNone/>
            </a:pPr>
            <a:r>
              <a:rPr lang="en-US" dirty="0" smtClean="0"/>
              <a:t>     Spyware       0.45      0.47      0.46       832</a:t>
            </a:r>
          </a:p>
          <a:p>
            <a:pPr marL="0" indent="0">
              <a:buNone/>
            </a:pPr>
            <a:r>
              <a:rPr lang="en-US" dirty="0" smtClean="0"/>
              <a:t>      Trojan       0.36      0.34      0.35      1001</a:t>
            </a:r>
          </a:p>
          <a:p>
            <a:pPr marL="0" indent="0">
              <a:buNone/>
            </a:pPr>
            <a:r>
              <a:rPr lang="en-US" dirty="0" smtClean="0"/>
              <a:t>       Virus       0.65      0.63      0.64       953</a:t>
            </a:r>
          </a:p>
          <a:p>
            <a:pPr marL="0" indent="0">
              <a:buNone/>
            </a:pPr>
            <a:r>
              <a:rPr lang="en-US" dirty="0" smtClean="0"/>
              <a:t>       Worms       0.51      0.57      0.54      1001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0.52      0.54      0.53      7059</a:t>
            </a:r>
          </a:p>
          <a:p>
            <a:pPr marL="0" indent="0">
              <a:buNone/>
            </a:pPr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0.54      0.55      0.54      7059</a:t>
            </a:r>
          </a:p>
          <a:p>
            <a:pPr marL="0" indent="0">
              <a:buNone/>
            </a:pPr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0.52      0.54      0.53      7059</a:t>
            </a:r>
          </a:p>
          <a:p>
            <a:pPr marL="0" indent="0">
              <a:buNone/>
            </a:pPr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0.49      0.54      0.51      7059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394888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 for Different Classification Model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530236"/>
            <a:ext cx="7260772" cy="4840515"/>
          </a:xfrm>
        </p:spPr>
      </p:pic>
    </p:spTree>
    <p:extLst>
      <p:ext uri="{BB962C8B-B14F-4D97-AF65-F5344CB8AC3E}">
        <p14:creationId xmlns:p14="http://schemas.microsoft.com/office/powerpoint/2010/main" val="361517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 Ranking using RF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r="2837"/>
          <a:stretch/>
        </p:blipFill>
        <p:spPr>
          <a:xfrm>
            <a:off x="187889" y="1497480"/>
            <a:ext cx="5937339" cy="4169079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r="2804"/>
          <a:stretch/>
        </p:blipFill>
        <p:spPr>
          <a:xfrm>
            <a:off x="6150279" y="1497480"/>
            <a:ext cx="5949863" cy="4169079"/>
          </a:xfrm>
        </p:spPr>
      </p:pic>
    </p:spTree>
    <p:extLst>
      <p:ext uri="{BB962C8B-B14F-4D97-AF65-F5344CB8AC3E}">
        <p14:creationId xmlns:p14="http://schemas.microsoft.com/office/powerpoint/2010/main" val="241971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 ‘Empty’ Distribution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4" y="2274094"/>
            <a:ext cx="5181600" cy="34544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82" y="2274094"/>
            <a:ext cx="6700266" cy="3350133"/>
          </a:xfrm>
        </p:spPr>
      </p:pic>
    </p:spTree>
    <p:extLst>
      <p:ext uri="{BB962C8B-B14F-4D97-AF65-F5344CB8AC3E}">
        <p14:creationId xmlns:p14="http://schemas.microsoft.com/office/powerpoint/2010/main" val="395876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Dataset (N=7059):</a:t>
            </a:r>
          </a:p>
          <a:p>
            <a:pPr marL="0" indent="0">
              <a:buNone/>
            </a:pPr>
            <a:r>
              <a:rPr lang="en-US" dirty="0" smtClean="0"/>
              <a:t>Class 0: Adware: 379</a:t>
            </a:r>
          </a:p>
          <a:p>
            <a:pPr marL="0" indent="0">
              <a:buNone/>
            </a:pPr>
            <a:r>
              <a:rPr lang="en-US" dirty="0" smtClean="0"/>
              <a:t>Class 1: Backdoor: 1001</a:t>
            </a:r>
          </a:p>
          <a:p>
            <a:pPr marL="0" indent="0">
              <a:buNone/>
            </a:pPr>
            <a:r>
              <a:rPr lang="en-US" dirty="0" smtClean="0"/>
              <a:t>Class 2: Downloader: 1001</a:t>
            </a:r>
          </a:p>
          <a:p>
            <a:pPr marL="0" indent="0">
              <a:buNone/>
            </a:pPr>
            <a:r>
              <a:rPr lang="en-US" dirty="0" smtClean="0"/>
              <a:t>Class 3: Dropper: 891</a:t>
            </a:r>
          </a:p>
          <a:p>
            <a:pPr marL="0" indent="0">
              <a:buNone/>
            </a:pPr>
            <a:r>
              <a:rPr lang="en-US" dirty="0" smtClean="0"/>
              <a:t>Class 4: Spyware: 832</a:t>
            </a:r>
          </a:p>
          <a:p>
            <a:pPr marL="0" indent="0">
              <a:buNone/>
            </a:pPr>
            <a:r>
              <a:rPr lang="en-US" dirty="0" smtClean="0"/>
              <a:t>Class 5: Trojan: 1001</a:t>
            </a:r>
          </a:p>
          <a:p>
            <a:pPr marL="0" indent="0">
              <a:buNone/>
            </a:pPr>
            <a:r>
              <a:rPr lang="en-US" dirty="0" smtClean="0"/>
              <a:t>Class 6: Virus: 953</a:t>
            </a:r>
          </a:p>
          <a:p>
            <a:pPr marL="0" indent="0">
              <a:buNone/>
            </a:pPr>
            <a:r>
              <a:rPr lang="en-US" dirty="0" smtClean="0"/>
              <a:t>Class 7: Worms: 1001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07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 ‘</a:t>
            </a:r>
            <a:r>
              <a:rPr lang="en-US" dirty="0" err="1" smtClean="0"/>
              <a:t>ldrgetprocedureaddress</a:t>
            </a:r>
            <a:r>
              <a:rPr lang="en-US" dirty="0" smtClean="0"/>
              <a:t>’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2274094"/>
            <a:ext cx="5181600" cy="34544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2274094"/>
            <a:ext cx="6908800" cy="3454400"/>
          </a:xfrm>
        </p:spPr>
      </p:pic>
    </p:spTree>
    <p:extLst>
      <p:ext uri="{BB962C8B-B14F-4D97-AF65-F5344CB8AC3E}">
        <p14:creationId xmlns:p14="http://schemas.microsoft.com/office/powerpoint/2010/main" val="2152970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 ‘</a:t>
            </a:r>
            <a:r>
              <a:rPr lang="en-US" dirty="0" err="1" smtClean="0"/>
              <a:t>ntclose</a:t>
            </a:r>
            <a:r>
              <a:rPr lang="en-US" dirty="0" smtClean="0"/>
              <a:t>’ Distribution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094"/>
            <a:ext cx="5181600" cy="34544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09" y="2223294"/>
            <a:ext cx="7010400" cy="3505200"/>
          </a:xfrm>
        </p:spPr>
      </p:pic>
    </p:spTree>
    <p:extLst>
      <p:ext uri="{BB962C8B-B14F-4D97-AF65-F5344CB8AC3E}">
        <p14:creationId xmlns:p14="http://schemas.microsoft.com/office/powerpoint/2010/main" val="114134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 ‘</a:t>
            </a:r>
            <a:r>
              <a:rPr lang="en-US" dirty="0" err="1" smtClean="0"/>
              <a:t>ntallocatevirtualmemory</a:t>
            </a:r>
            <a:r>
              <a:rPr lang="en-US" dirty="0" smtClean="0"/>
              <a:t>’ Distribution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094"/>
            <a:ext cx="5181600" cy="34544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74094"/>
            <a:ext cx="6816436" cy="3408218"/>
          </a:xfrm>
        </p:spPr>
      </p:pic>
    </p:spTree>
    <p:extLst>
      <p:ext uri="{BB962C8B-B14F-4D97-AF65-F5344CB8AC3E}">
        <p14:creationId xmlns:p14="http://schemas.microsoft.com/office/powerpoint/2010/main" val="138729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 ‘</a:t>
            </a:r>
            <a:r>
              <a:rPr lang="en-US" dirty="0" err="1" smtClean="0"/>
              <a:t>ldrloaddll</a:t>
            </a:r>
            <a:r>
              <a:rPr lang="en-US" dirty="0" smtClean="0"/>
              <a:t>’ Distribution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" y="2274094"/>
            <a:ext cx="5181600" cy="34544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64" y="2274094"/>
            <a:ext cx="6908800" cy="3454400"/>
          </a:xfrm>
        </p:spPr>
      </p:pic>
    </p:spTree>
    <p:extLst>
      <p:ext uri="{BB962C8B-B14F-4D97-AF65-F5344CB8AC3E}">
        <p14:creationId xmlns:p14="http://schemas.microsoft.com/office/powerpoint/2010/main" val="338675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precision    recall  f1-score   support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Adware       0.38      0.67      0.49       379</a:t>
            </a:r>
          </a:p>
          <a:p>
            <a:pPr marL="0" indent="0">
              <a:buNone/>
            </a:pPr>
            <a:r>
              <a:rPr lang="en-US" dirty="0" smtClean="0"/>
              <a:t>    Backdoor       0.34      0.56      0.42      1001</a:t>
            </a:r>
          </a:p>
          <a:p>
            <a:pPr marL="0" indent="0">
              <a:buNone/>
            </a:pPr>
            <a:r>
              <a:rPr lang="en-US" dirty="0" smtClean="0"/>
              <a:t>  Downloader       0.59      0.54      0.56      1001</a:t>
            </a:r>
          </a:p>
          <a:p>
            <a:pPr marL="0" indent="0">
              <a:buNone/>
            </a:pPr>
            <a:r>
              <a:rPr lang="en-US" dirty="0" smtClean="0"/>
              <a:t>     Dropper       0.21      0.73      0.33       891</a:t>
            </a:r>
          </a:p>
          <a:p>
            <a:pPr marL="0" indent="0">
              <a:buNone/>
            </a:pPr>
            <a:r>
              <a:rPr lang="en-US" dirty="0" smtClean="0"/>
              <a:t>     Spyware       0.19      0.68      0.30       832</a:t>
            </a:r>
          </a:p>
          <a:p>
            <a:pPr marL="0" indent="0">
              <a:buNone/>
            </a:pPr>
            <a:r>
              <a:rPr lang="en-US" dirty="0" smtClean="0"/>
              <a:t>      Trojan       0.22      0.43      0.29      1001</a:t>
            </a:r>
          </a:p>
          <a:p>
            <a:pPr marL="0" indent="0">
              <a:buNone/>
            </a:pPr>
            <a:r>
              <a:rPr lang="en-US" dirty="0" smtClean="0"/>
              <a:t>       Virus       0.30      0.68      0.42       953</a:t>
            </a:r>
          </a:p>
          <a:p>
            <a:pPr marL="0" indent="0">
              <a:buNone/>
            </a:pPr>
            <a:r>
              <a:rPr lang="en-US" dirty="0" smtClean="0"/>
              <a:t>       Worms       0.32      0.49      0.39      1001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0.28      0.58      0.38      7059</a:t>
            </a:r>
          </a:p>
          <a:p>
            <a:pPr marL="0" indent="0">
              <a:buNone/>
            </a:pPr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0.32      0.60      0.40      7059</a:t>
            </a:r>
          </a:p>
          <a:p>
            <a:pPr marL="0" indent="0">
              <a:buNone/>
            </a:pPr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0.32      0.58      0.39      7059</a:t>
            </a:r>
          </a:p>
          <a:p>
            <a:pPr marL="0" indent="0">
              <a:buNone/>
            </a:pPr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0.32      0.58      0.39      7059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2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All 761 Feature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78" y="1272783"/>
            <a:ext cx="8246302" cy="5497535"/>
          </a:xfrm>
        </p:spPr>
      </p:pic>
    </p:spTree>
    <p:extLst>
      <p:ext uri="{BB962C8B-B14F-4D97-AF65-F5344CB8AC3E}">
        <p14:creationId xmlns:p14="http://schemas.microsoft.com/office/powerpoint/2010/main" val="10769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FDR Selected 191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4011" y="2865678"/>
            <a:ext cx="284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fdr</a:t>
            </a:r>
            <a:r>
              <a:rPr lang="en-US" dirty="0" smtClean="0"/>
              <a:t> = </a:t>
            </a:r>
            <a:r>
              <a:rPr lang="en-US" dirty="0" err="1" smtClean="0"/>
              <a:t>SelectFdr</a:t>
            </a:r>
            <a:r>
              <a:rPr lang="en-US" dirty="0" smtClean="0"/>
              <a:t>(alpha=0.005)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05" y="1458510"/>
            <a:ext cx="7432110" cy="4954740"/>
          </a:xfrm>
        </p:spPr>
      </p:pic>
    </p:spTree>
    <p:extLst>
      <p:ext uri="{BB962C8B-B14F-4D97-AF65-F5344CB8AC3E}">
        <p14:creationId xmlns:p14="http://schemas.microsoft.com/office/powerpoint/2010/main" val="138586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0.57      0.74      0.65       379</a:t>
            </a:r>
          </a:p>
          <a:p>
            <a:r>
              <a:rPr lang="en-US" dirty="0" smtClean="0"/>
              <a:t>    Backdoor       0.37      0.67      0.48      1001</a:t>
            </a:r>
          </a:p>
          <a:p>
            <a:r>
              <a:rPr lang="en-US" dirty="0" smtClean="0"/>
              <a:t>  Downloader       0.54      0.67      0.60      1001</a:t>
            </a:r>
          </a:p>
          <a:p>
            <a:r>
              <a:rPr lang="en-US" dirty="0" smtClean="0"/>
              <a:t>     Dropper       0.26      0.78      0.38       891</a:t>
            </a:r>
          </a:p>
          <a:p>
            <a:r>
              <a:rPr lang="en-US" dirty="0" smtClean="0"/>
              <a:t>     Spyware       0.24      0.68      0.35       832</a:t>
            </a:r>
          </a:p>
          <a:p>
            <a:r>
              <a:rPr lang="en-US" dirty="0" smtClean="0"/>
              <a:t>      Trojan       0.26      0.54      0.35      1001</a:t>
            </a:r>
          </a:p>
          <a:p>
            <a:r>
              <a:rPr lang="en-US" dirty="0" smtClean="0"/>
              <a:t>       Virus       0.36      0.75      0.49       953</a:t>
            </a:r>
          </a:p>
          <a:p>
            <a:r>
              <a:rPr lang="en-US" dirty="0" smtClean="0"/>
              <a:t>       Worms       0.34      0.63      0.44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0.33      0.68      0.44      7059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0.37      0.68      0.47      7059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0.35      0.68      0.46      7059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0.39      0.68      0.47      7059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ANOVA- FDR Selected 100 Features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25625"/>
            <a:ext cx="6092412" cy="4061608"/>
          </a:xfrm>
        </p:spPr>
      </p:pic>
    </p:spTree>
    <p:extLst>
      <p:ext uri="{BB962C8B-B14F-4D97-AF65-F5344CB8AC3E}">
        <p14:creationId xmlns:p14="http://schemas.microsoft.com/office/powerpoint/2010/main" val="389040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Chi2 –FDR Selected 100 Features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99" y="1825624"/>
            <a:ext cx="6119813" cy="4079875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 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0.23      0.59      0.33       379</a:t>
            </a:r>
          </a:p>
          <a:p>
            <a:r>
              <a:rPr lang="en-US" dirty="0" smtClean="0"/>
              <a:t>    Backdoor       0.25      0.59      0.35      1001</a:t>
            </a:r>
          </a:p>
          <a:p>
            <a:r>
              <a:rPr lang="en-US" dirty="0" smtClean="0"/>
              <a:t>  Downloader       0.55      0.51      0.53      1001</a:t>
            </a:r>
          </a:p>
          <a:p>
            <a:r>
              <a:rPr lang="en-US" dirty="0" smtClean="0"/>
              <a:t>     Dropper       0.15      0.89      0.26       891</a:t>
            </a:r>
          </a:p>
          <a:p>
            <a:r>
              <a:rPr lang="en-US" dirty="0" smtClean="0"/>
              <a:t>     Spyware       0.20      0.39      0.27       832</a:t>
            </a:r>
          </a:p>
          <a:p>
            <a:r>
              <a:rPr lang="en-US" dirty="0" smtClean="0"/>
              <a:t>      Trojan       0.15      0.80      0.25      1001</a:t>
            </a:r>
          </a:p>
          <a:p>
            <a:r>
              <a:rPr lang="en-US" dirty="0" smtClean="0"/>
              <a:t>       Virus       0.73      0.32      0.44       953</a:t>
            </a:r>
          </a:p>
          <a:p>
            <a:r>
              <a:rPr lang="en-US" dirty="0" smtClean="0"/>
              <a:t>       Worms       0.17      0.80      0.28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0.20      0.62      0.30      7059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0.31      0.61      0.34      7059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0.31      0.62      0.34      7059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0.22      0.62      0.31      7059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4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RFE Selected 100 Features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0.51      0.75      0.60       379</a:t>
            </a:r>
          </a:p>
          <a:p>
            <a:r>
              <a:rPr lang="en-US" dirty="0" smtClean="0"/>
              <a:t>    Backdoor       0.37      0.67      0.47      1001</a:t>
            </a:r>
          </a:p>
          <a:p>
            <a:r>
              <a:rPr lang="en-US" dirty="0" smtClean="0"/>
              <a:t>  Downloader       0.54      0.66      0.60      1001</a:t>
            </a:r>
          </a:p>
          <a:p>
            <a:r>
              <a:rPr lang="en-US" dirty="0" smtClean="0"/>
              <a:t>     Dropper       0.23      0.76      0.35       891</a:t>
            </a:r>
          </a:p>
          <a:p>
            <a:r>
              <a:rPr lang="en-US" dirty="0" smtClean="0"/>
              <a:t>     Spyware       0.18      0.81      0.30       832</a:t>
            </a:r>
          </a:p>
          <a:p>
            <a:r>
              <a:rPr lang="en-US" dirty="0" smtClean="0"/>
              <a:t>      Trojan       0.26      0.56      0.35      1001</a:t>
            </a:r>
          </a:p>
          <a:p>
            <a:r>
              <a:rPr lang="en-US" dirty="0" smtClean="0"/>
              <a:t>       Virus       0.33      0.76      0.46       953</a:t>
            </a:r>
          </a:p>
          <a:p>
            <a:r>
              <a:rPr lang="en-US" dirty="0" smtClean="0"/>
              <a:t>       Worms       0.35      0.57      0.43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0.30      0.68      0.41      7059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0.34      0.69      0.45      7059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0.34      0.68      0.44      7059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0.36      0.68      0.45      7059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with RBF Kernel on Whole Dataset with Lasso Selected 100 Features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 precision    recall  f1-score   support</a:t>
            </a:r>
          </a:p>
          <a:p>
            <a:endParaRPr lang="en-US" dirty="0" smtClean="0"/>
          </a:p>
          <a:p>
            <a:r>
              <a:rPr lang="en-US" dirty="0" smtClean="0"/>
              <a:t>      Adware       0.49      0.73      0.58       379</a:t>
            </a:r>
          </a:p>
          <a:p>
            <a:r>
              <a:rPr lang="en-US" dirty="0" smtClean="0"/>
              <a:t>    Backdoor       0.39      0.68      0.50      1001</a:t>
            </a:r>
          </a:p>
          <a:p>
            <a:r>
              <a:rPr lang="en-US" dirty="0" smtClean="0"/>
              <a:t>  Downloader       0.52      0.68      0.59      1001</a:t>
            </a:r>
          </a:p>
          <a:p>
            <a:r>
              <a:rPr lang="en-US" dirty="0" smtClean="0"/>
              <a:t>     Dropper       0.24      0.80      0.37       891</a:t>
            </a:r>
          </a:p>
          <a:p>
            <a:r>
              <a:rPr lang="en-US" dirty="0" smtClean="0"/>
              <a:t>     Spyware       0.21      0.78      0.32       832</a:t>
            </a:r>
          </a:p>
          <a:p>
            <a:r>
              <a:rPr lang="en-US" dirty="0" smtClean="0"/>
              <a:t>      Trojan       0.22      0.59      0.32      1001</a:t>
            </a:r>
          </a:p>
          <a:p>
            <a:r>
              <a:rPr lang="en-US" dirty="0" smtClean="0"/>
              <a:t>       Virus       0.32      0.76      0.45       953</a:t>
            </a:r>
          </a:p>
          <a:p>
            <a:r>
              <a:rPr lang="en-US" dirty="0" smtClean="0"/>
              <a:t>       Worms       0.38      0.55      0.45      1001</a:t>
            </a:r>
          </a:p>
          <a:p>
            <a:endParaRPr lang="en-US" dirty="0" smtClean="0"/>
          </a:p>
          <a:p>
            <a:r>
              <a:rPr lang="en-US" dirty="0" smtClean="0"/>
              <a:t>   micro </a:t>
            </a:r>
            <a:r>
              <a:rPr lang="en-US" dirty="0" err="1" smtClean="0"/>
              <a:t>avg</a:t>
            </a:r>
            <a:r>
              <a:rPr lang="en-US" dirty="0" smtClean="0"/>
              <a:t>       0.30      0.69      0.42      7059</a:t>
            </a:r>
          </a:p>
          <a:p>
            <a:r>
              <a:rPr lang="en-US" dirty="0" smtClean="0"/>
              <a:t>   macro </a:t>
            </a:r>
            <a:r>
              <a:rPr lang="en-US" dirty="0" err="1" smtClean="0"/>
              <a:t>avg</a:t>
            </a:r>
            <a:r>
              <a:rPr lang="en-US" dirty="0" smtClean="0"/>
              <a:t>       0.35      0.70      0.45      7059</a:t>
            </a:r>
          </a:p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      0.34      0.69      0.44      7059</a:t>
            </a:r>
          </a:p>
          <a:p>
            <a:r>
              <a:rPr lang="en-US" dirty="0" smtClean="0"/>
              <a:t> samples </a:t>
            </a:r>
            <a:r>
              <a:rPr lang="en-US" dirty="0" err="1" smtClean="0"/>
              <a:t>avg</a:t>
            </a:r>
            <a:r>
              <a:rPr lang="en-US" dirty="0" smtClean="0"/>
              <a:t>       0.37      0.69      0.46      7059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43365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86B358D6B4774BA05780E87C82815B" ma:contentTypeVersion="13" ma:contentTypeDescription="Create a new document." ma:contentTypeScope="" ma:versionID="8a31f5cf01db741a4d7d33c6f6db4e5e">
  <xsd:schema xmlns:xsd="http://www.w3.org/2001/XMLSchema" xmlns:xs="http://www.w3.org/2001/XMLSchema" xmlns:p="http://schemas.microsoft.com/office/2006/metadata/properties" xmlns:ns3="b6afdeeb-072a-4f25-9a3c-4cf1ccbb1c7c" xmlns:ns4="e5748613-15a7-4abc-901b-208e7f4df1bb" targetNamespace="http://schemas.microsoft.com/office/2006/metadata/properties" ma:root="true" ma:fieldsID="0a452f72f701a01a4d851b6d1dfe00d9" ns3:_="" ns4:_="">
    <xsd:import namespace="b6afdeeb-072a-4f25-9a3c-4cf1ccbb1c7c"/>
    <xsd:import namespace="e5748613-15a7-4abc-901b-208e7f4df1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fdeeb-072a-4f25-9a3c-4cf1ccbb1c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748613-15a7-4abc-901b-208e7f4df1b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2BEBEC-4D09-4ECC-8B63-248E2C5C04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afdeeb-072a-4f25-9a3c-4cf1ccbb1c7c"/>
    <ds:schemaRef ds:uri="e5748613-15a7-4abc-901b-208e7f4df1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5C6616-E32E-42CD-AAB1-8933DBFAFF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524D51-A8A6-4479-B439-72D0AC063898}">
  <ds:schemaRefs>
    <ds:schemaRef ds:uri="http://purl.org/dc/terms/"/>
    <ds:schemaRef ds:uri="http://purl.org/dc/elements/1.1/"/>
    <ds:schemaRef ds:uri="http://purl.org/dc/dcmitype/"/>
    <ds:schemaRef ds:uri="b6afdeeb-072a-4f25-9a3c-4cf1ccbb1c7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5748613-15a7-4abc-901b-208e7f4df1b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1140</Words>
  <Application>Microsoft Office PowerPoint</Application>
  <PresentationFormat>Widescreen</PresentationFormat>
  <Paragraphs>198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Malware Classfication</vt:lpstr>
      <vt:lpstr>Notes</vt:lpstr>
      <vt:lpstr>SVM with RBF Kernel on Whole Dataset</vt:lpstr>
      <vt:lpstr>SVM with RBF Kernel on Whole Dataset with All 761 Feature</vt:lpstr>
      <vt:lpstr>SVM with RBF Kernel on Whole Dataset with FDR Selected 191 Features</vt:lpstr>
      <vt:lpstr>SVM with RBF Kernel on Whole Dataset with ANOVA- FDR Selected 100 Features</vt:lpstr>
      <vt:lpstr>SVM with RBF Kernel on Whole Dataset with Chi2 –FDR Selected 100 Features</vt:lpstr>
      <vt:lpstr>SVM with RBF Kernel on Whole Dataset with RFE Selected 100 Features</vt:lpstr>
      <vt:lpstr>SVM with RBF Kernel on Whole Dataset with Lasso Selected 100 Features</vt:lpstr>
      <vt:lpstr>AUC of SVM with RBF Kernel using Different Feature Selection Method</vt:lpstr>
      <vt:lpstr>SVM with RBF Kernel on Whole Dataset with ANOVA- FDR Selected 100 Features</vt:lpstr>
      <vt:lpstr>SVM with Poly Kernel on Whole Dataset with ANOVA- FDR Selected 100 Features</vt:lpstr>
      <vt:lpstr>SVM with Linear Kernel on Whole Dataset with ANOVA- FDR Selected 100 Features</vt:lpstr>
      <vt:lpstr>RF on Whole Dataset with ANOVA- FDR Selected 100 Features: AUC</vt:lpstr>
      <vt:lpstr>RF on Whole Dataset with ANOVA- FDR Selected 100 Features: F1</vt:lpstr>
      <vt:lpstr>MLP on Whole Dataset with ANOVA- FDR Selected 100 Features</vt:lpstr>
      <vt:lpstr>AUC for Different Classification Model</vt:lpstr>
      <vt:lpstr>Feature Importance Ranking using RF</vt:lpstr>
      <vt:lpstr>Top Feature ‘Empty’ Distribution</vt:lpstr>
      <vt:lpstr>Top Feature ‘ldrgetprocedureaddress’ Distribution</vt:lpstr>
      <vt:lpstr>Top Feature ‘ntclose’ Distribution</vt:lpstr>
      <vt:lpstr>Top Feature ‘ntallocatevirtualmemory’ Distribution</vt:lpstr>
      <vt:lpstr>Top Feature ‘ldrloaddll’ Distribution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Classfication</dc:title>
  <dc:creator>Shandhi, Md. Mobashir Hasan</dc:creator>
  <cp:lastModifiedBy>Shandhi, Md. Mobashir Hasan</cp:lastModifiedBy>
  <cp:revision>26</cp:revision>
  <dcterms:created xsi:type="dcterms:W3CDTF">2020-04-14T13:45:28Z</dcterms:created>
  <dcterms:modified xsi:type="dcterms:W3CDTF">2020-04-16T05:48:18Z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0x0101009B86B358D6B4774BA05780E87C82815B</vt:lpwstr>
  </property>
</Properties>
</file>